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13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518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600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3649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169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991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47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790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5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07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530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96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28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969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2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60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81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A1BEFB0-FCFE-4BCB-97AE-9FD1B7D01DA9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4E5CA-FE0E-4DA4-BAA9-345FC8EBD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043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DC2F1-DE58-40C1-BA89-A0610B248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286" y="1537429"/>
            <a:ext cx="9551436" cy="1655762"/>
          </a:xfrm>
        </p:spPr>
        <p:txBody>
          <a:bodyPr>
            <a:normAutofit fontScale="90000"/>
          </a:bodyPr>
          <a:lstStyle/>
          <a:p>
            <a:r>
              <a:rPr lang="ru-RU" dirty="0"/>
              <a:t>Вопросы криптографической защиты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133030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356AD0-FFA5-4420-B58C-710B2B590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243" y="494706"/>
            <a:ext cx="9981455" cy="419548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Пользователи СКЗИ хранят инсталлирующие СКЗИ носители, эксплуатационную и техническую документацию к СКЗИ, ключевые документы в шкафах (ящиках, хранилищах) индивидуального пользования в условиях, исключающих бесконтрольный доступ к ним, а также их непреднамеренное уничтожение. (п. 30, 64, 66)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Аппаратные средства, с которыми осуществляется штатное функционирование СКЗИ, а также аппаратные и </a:t>
            </a:r>
            <a:r>
              <a:rPr lang="ru-RU" dirty="0" err="1"/>
              <a:t>аппаратно</a:t>
            </a:r>
            <a:r>
              <a:rPr lang="ru-RU" dirty="0"/>
              <a:t> - программные СКЗИ должны быть оборудованы средствами контроля за их вскрытием (опечатаны, опломбированы). (п. 31)</a:t>
            </a:r>
          </a:p>
          <a:p>
            <a:pPr algn="just"/>
            <a:endParaRPr lang="ru-RU" b="1" dirty="0">
              <a:solidFill>
                <a:srgbClr val="FF0000"/>
              </a:solidFill>
            </a:endParaRP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ВНИМАНИЕ! СКЗИ должны быть введены в эксплуатацию </a:t>
            </a:r>
            <a:r>
              <a:rPr lang="ru-RU" b="1" dirty="0" smtClean="0">
                <a:solidFill>
                  <a:srgbClr val="FF0000"/>
                </a:solidFill>
              </a:rPr>
              <a:t>актом </a:t>
            </a:r>
            <a:r>
              <a:rPr lang="ru-RU" b="1" dirty="0">
                <a:solidFill>
                  <a:srgbClr val="FF0000"/>
                </a:solidFill>
              </a:rPr>
              <a:t>о вводе в эксплуатацию!</a:t>
            </a:r>
          </a:p>
          <a:p>
            <a:pPr algn="just"/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655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22509-0353-418F-96CD-E5C79C84E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234" y="490040"/>
            <a:ext cx="10149407" cy="769592"/>
          </a:xfrm>
        </p:spPr>
        <p:txBody>
          <a:bodyPr/>
          <a:lstStyle/>
          <a:p>
            <a:r>
              <a:rPr lang="ru-RU" sz="2000" dirty="0"/>
              <a:t>Вывод из эксплуатации СКЗИ и их уничтожение (пункты 42, 47 Инструкции)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15D204-3669-4F99-B660-DBA923CA5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234" y="1259632"/>
            <a:ext cx="11278411" cy="4195481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Уничтожение </a:t>
            </a:r>
            <a:r>
              <a:rPr lang="ru-RU" dirty="0" err="1"/>
              <a:t>криптоключей</a:t>
            </a:r>
            <a:r>
              <a:rPr lang="ru-RU" dirty="0"/>
              <a:t> (исходной ключевой информации) может производиться путем физического уничтожения ключевого носителя, на котором они расположены, или путем стирания (разрушения) </a:t>
            </a:r>
            <a:r>
              <a:rPr lang="ru-RU" dirty="0" err="1"/>
              <a:t>криптоключей</a:t>
            </a:r>
            <a:r>
              <a:rPr lang="ru-RU" dirty="0"/>
              <a:t> (исходной ключевой информации) без повреждения ключевого носителя (для обеспечения возможности его многократного использования).</a:t>
            </a:r>
          </a:p>
          <a:p>
            <a:pPr algn="just"/>
            <a:r>
              <a:rPr lang="ru-RU" dirty="0" err="1"/>
              <a:t>Криптоключи</a:t>
            </a:r>
            <a:r>
              <a:rPr lang="ru-RU" dirty="0"/>
              <a:t>, в отношении которых возникло подозрение в компрометации, а также действующие совместно с ними другие </a:t>
            </a:r>
            <a:r>
              <a:rPr lang="ru-RU" dirty="0" err="1"/>
              <a:t>криптоключи</a:t>
            </a:r>
            <a:r>
              <a:rPr lang="ru-RU" dirty="0"/>
              <a:t> необходимо немедленно вывести из 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3539466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48DF53-8000-43C5-93A5-5119ED082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20" y="566059"/>
            <a:ext cx="9404723" cy="1400530"/>
          </a:xfrm>
        </p:spPr>
        <p:txBody>
          <a:bodyPr/>
          <a:lstStyle/>
          <a:p>
            <a:pPr algn="ctr"/>
            <a:r>
              <a:rPr lang="ru-RU" dirty="0"/>
              <a:t>Спасибо за </a:t>
            </a:r>
            <a:r>
              <a:rPr lang="ru-RU" dirty="0" smtClean="0"/>
              <a:t>внимание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00CA09-6C28-44BA-804B-335DAF1C2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Рекомендации: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Ещё раз ознакомиться с основными нормативно-правовыми требованиями ( ПКЗ-2005, Приказ ФСБ №378, Приказ ФАПСИ №152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Найти все СКЗИ в организации и осуществить их учет</a:t>
            </a:r>
          </a:p>
          <a:p>
            <a:pPr marL="0" indent="0">
              <a:buNone/>
            </a:pPr>
            <a:r>
              <a:rPr lang="ru-RU" dirty="0" smtClean="0"/>
              <a:t>Инструкцию ФАПСИ №152 распечатать, (прикрепить </a:t>
            </a:r>
            <a:r>
              <a:rPr lang="ru-RU" smtClean="0"/>
              <a:t>лист ознакомления)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Прочитать правила пользования к СКЗИ имеющихся в организации</a:t>
            </a:r>
          </a:p>
          <a:p>
            <a:pPr marL="0" indent="0">
              <a:buNone/>
            </a:pPr>
            <a:r>
              <a:rPr lang="ru-RU" dirty="0" smtClean="0"/>
              <a:t>Соблюдать </a:t>
            </a:r>
            <a:r>
              <a:rPr lang="ru-RU" dirty="0"/>
              <a:t>требования </a:t>
            </a:r>
            <a:r>
              <a:rPr lang="ru-RU" dirty="0" smtClean="0"/>
              <a:t>Инструкции </a:t>
            </a:r>
            <a:r>
              <a:rPr lang="ru-RU" dirty="0"/>
              <a:t>ФАПСИ №152 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Реорганизация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6112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DC2F1-DE58-40C1-BA89-A0610B248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9331"/>
            <a:ext cx="10412963" cy="1655762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Криптографические средства защиты информации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BD5277-D8DA-44BF-B0AE-AFF9B28F941C}"/>
              </a:ext>
            </a:extLst>
          </p:cNvPr>
          <p:cNvSpPr/>
          <p:nvPr/>
        </p:nvSpPr>
        <p:spPr>
          <a:xfrm>
            <a:off x="467306" y="2126655"/>
            <a:ext cx="947834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Это средства защиты информации, реализующие алгоритмы криптографического преобразования информации с использованием специальных аппаратных и программных средств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Цель использования: </a:t>
            </a:r>
          </a:p>
          <a:p>
            <a:pPr marL="342900" indent="-342900" algn="just">
              <a:buAutoNum type="arabicPeriod"/>
            </a:pPr>
            <a:r>
              <a:rPr lang="ru-RU" sz="2000" dirty="0"/>
              <a:t>Сохранение конфиденциальности информации при её передаче по сетям связи; </a:t>
            </a:r>
          </a:p>
          <a:p>
            <a:pPr marL="342900" indent="-342900" algn="just">
              <a:buAutoNum type="arabicPeriod"/>
            </a:pPr>
            <a:r>
              <a:rPr lang="ru-RU" sz="2000" dirty="0"/>
              <a:t>Обеспечение целостности информации; </a:t>
            </a:r>
          </a:p>
          <a:p>
            <a:pPr marL="342900" indent="-342900" algn="just">
              <a:buAutoNum type="arabicPeriod"/>
            </a:pPr>
            <a:r>
              <a:rPr lang="ru-RU" sz="2000" dirty="0"/>
              <a:t>Обеспечение подлинности и юридической значимости электронных документов.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8801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DC2F1-DE58-40C1-BA89-A0610B248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"/>
            <a:ext cx="10083283" cy="1147665"/>
          </a:xfrm>
        </p:spPr>
        <p:txBody>
          <a:bodyPr>
            <a:normAutofit/>
          </a:bodyPr>
          <a:lstStyle/>
          <a:p>
            <a:r>
              <a:rPr lang="ru-RU" sz="4000" dirty="0"/>
              <a:t>Нормативно-правовые требования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BD5277-D8DA-44BF-B0AE-AFF9B28F941C}"/>
              </a:ext>
            </a:extLst>
          </p:cNvPr>
          <p:cNvSpPr/>
          <p:nvPr/>
        </p:nvSpPr>
        <p:spPr>
          <a:xfrm>
            <a:off x="236373" y="1665782"/>
            <a:ext cx="1109098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/>
              <a:t>Приказ ФСБ РФ от 9 февраля 2005 г. № 66 «Об утверждении Положения о разработке, производстве, реализации и эксплуатации шифровальных (криптографических) средств защиты информации (Положение ПКЗ-2005)»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/>
              <a:t>Приказ ФСБ России от 10.07.2014 № 378 «Об утверждении состава и содержания организационных и технических мер по обеспечению безопасности персональных данных при их обработке в информационных системах персональных данных с использованием средств криптографической защиты информации, необходимых для выполнения установленных Правительством Российской Федерации требований к защите персональных данных для каждого из уровней защищенности».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/>
              <a:t>Приказ ФАПСИ от 13.06.2001 № 152 «Об утверждении инструкции об организации и обеспечении безопасности хранения, обработки и передачи по каналам связи с использованием средств криптографической защиты информации с ограниченным доступом, не содержащей сведений, составляющих государственную тайну».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08181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BB0C7-75E1-4DDA-A2A7-0683D162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431624" cy="1400530"/>
          </a:xfrm>
        </p:spPr>
        <p:txBody>
          <a:bodyPr/>
          <a:lstStyle/>
          <a:p>
            <a:r>
              <a:rPr lang="ru-RU" dirty="0"/>
              <a:t>Приказ ФСБ РФ от 9 февраля 2005 г. № 66 (Положение ПКЗ-2005)»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EF1BEF-67D6-428E-96E4-8068BB56A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888" y="1595718"/>
            <a:ext cx="11110459" cy="483307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Средствами криптографической защиты информации в положении именуются шифровальные (криптографические) средства защиты информации конфиденциального характера.</a:t>
            </a:r>
          </a:p>
          <a:p>
            <a:pPr algn="just"/>
            <a:endParaRPr lang="ru-RU" dirty="0"/>
          </a:p>
          <a:p>
            <a:pPr marL="0" indent="0" algn="just">
              <a:buNone/>
            </a:pPr>
            <a:r>
              <a:rPr lang="ru-RU" dirty="0"/>
              <a:t>К СКЗИ относятся: </a:t>
            </a:r>
          </a:p>
          <a:p>
            <a:pPr marL="0" indent="0" algn="just">
              <a:buNone/>
            </a:pPr>
            <a:r>
              <a:rPr lang="ru-RU" dirty="0"/>
              <a:t>а) средства шифрования (например, </a:t>
            </a:r>
            <a:r>
              <a:rPr lang="ru-RU" dirty="0" err="1"/>
              <a:t>ViPNet</a:t>
            </a:r>
            <a:r>
              <a:rPr lang="ru-RU" dirty="0"/>
              <a:t> </a:t>
            </a:r>
            <a:r>
              <a:rPr lang="ru-RU" dirty="0" err="1"/>
              <a:t>Client</a:t>
            </a:r>
            <a:r>
              <a:rPr lang="ru-RU" dirty="0"/>
              <a:t>, </a:t>
            </a:r>
            <a:r>
              <a:rPr lang="ru-RU" dirty="0" smtClean="0"/>
              <a:t>Континент-АП) </a:t>
            </a:r>
            <a:r>
              <a:rPr lang="ru-RU" dirty="0"/>
              <a:t>средства электронной цифровой подписи (</a:t>
            </a:r>
            <a:r>
              <a:rPr lang="ru-RU" dirty="0" smtClean="0"/>
              <a:t>например, </a:t>
            </a:r>
            <a:r>
              <a:rPr lang="ru-RU" dirty="0" err="1"/>
              <a:t>КриптоПРО</a:t>
            </a:r>
            <a:r>
              <a:rPr lang="ru-RU" dirty="0"/>
              <a:t> CSP, </a:t>
            </a:r>
            <a:r>
              <a:rPr lang="ru-RU" dirty="0" err="1" smtClean="0"/>
              <a:t>КриптоАРМ</a:t>
            </a:r>
            <a:r>
              <a:rPr lang="ru-RU" dirty="0" smtClean="0"/>
              <a:t>). 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е</a:t>
            </a:r>
            <a:r>
              <a:rPr lang="ru-RU" dirty="0"/>
              <a:t>) ключевые документы </a:t>
            </a:r>
            <a:r>
              <a:rPr lang="ru-RU" dirty="0" smtClean="0"/>
              <a:t>(ключи электронной подписи, созданные при формировании запроса на выдачу подписи и сохраненные на ключевой носитель).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737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DBFCC-AF33-4071-989D-42EAEF6F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596"/>
            <a:ext cx="10412963" cy="886408"/>
          </a:xfrm>
        </p:spPr>
        <p:txBody>
          <a:bodyPr/>
          <a:lstStyle/>
          <a:p>
            <a:r>
              <a:rPr lang="ru-RU" sz="4000" dirty="0"/>
              <a:t>Приказ ФСБ России от 10.07.2014 № 378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037CCE-A5B4-4677-83FA-985DA48EC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34" y="1499210"/>
            <a:ext cx="11295112" cy="4195481"/>
          </a:xfrm>
        </p:spPr>
        <p:txBody>
          <a:bodyPr/>
          <a:lstStyle/>
          <a:p>
            <a:pPr algn="just"/>
            <a:r>
              <a:rPr lang="ru-RU" dirty="0"/>
              <a:t>Любая эксплуатация СКЗИ должна осуществляться в соответствии с документацией на СКЗИ и нормативно-правовыми актами, регламентирующими отношения в данной области.</a:t>
            </a:r>
          </a:p>
          <a:p>
            <a:pPr algn="just"/>
            <a:r>
              <a:rPr lang="ru-RU" dirty="0"/>
              <a:t>Состав и содержание организационных и технических мер, необходимых для выполнения установленных требований криптографической защиты в информационных системах персональных данных зависит от уровня защищенности персональных данных.</a:t>
            </a:r>
          </a:p>
          <a:p>
            <a:pPr algn="just"/>
            <a:r>
              <a:rPr lang="ru-RU" dirty="0"/>
              <a:t>Требования по определению уровней защищенности установлены постановлением Правительства Российской Федерации от 01.11.2012 № 1119</a:t>
            </a:r>
          </a:p>
        </p:txBody>
      </p:sp>
    </p:spTree>
    <p:extLst>
      <p:ext uri="{BB962C8B-B14F-4D97-AF65-F5344CB8AC3E}">
        <p14:creationId xmlns:p14="http://schemas.microsoft.com/office/powerpoint/2010/main" val="1751523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7553B-B368-4AE7-B903-D33F3E2C9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94098"/>
            <a:ext cx="11696007" cy="1400530"/>
          </a:xfrm>
        </p:spPr>
        <p:txBody>
          <a:bodyPr/>
          <a:lstStyle/>
          <a:p>
            <a:r>
              <a:rPr lang="ru-RU" sz="3000" dirty="0"/>
              <a:t>Приказ ФАПСИ от 13.06.2001 № </a:t>
            </a:r>
            <a:r>
              <a:rPr lang="ru-RU" sz="3000" dirty="0" smtClean="0"/>
              <a:t>152(ключевые требования)</a:t>
            </a:r>
            <a:endParaRPr lang="ru-RU" sz="3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E8E2F8-792C-4D3E-BED4-575F2CE22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57" y="1331259"/>
            <a:ext cx="11319588" cy="490159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Организация режима обеспечения безопасности помещений, в которых размещены СКЗИ, препятствующего возможности неконтролируемого проникновения или пребывания в этих помещениях лиц, не имеющих права доступа в эти помещения</a:t>
            </a:r>
          </a:p>
          <a:p>
            <a:pPr marL="0" indent="0" algn="just">
              <a:buNone/>
            </a:pPr>
            <a:r>
              <a:rPr lang="ru-RU" dirty="0"/>
              <a:t>Достигается путем: </a:t>
            </a:r>
          </a:p>
          <a:p>
            <a:pPr marL="457200" indent="-457200" algn="just">
              <a:buAutoNum type="arabicParenR"/>
            </a:pPr>
            <a:r>
              <a:rPr lang="ru-RU" dirty="0"/>
              <a:t>Оснащения Помещений входными дверьми с замками, обеспечения постоянного закрытия дверей Помещений на замок и их открытия только для санкционированного прохода. (п. 52, 55) </a:t>
            </a:r>
            <a:r>
              <a:rPr lang="ru-RU" b="1" dirty="0">
                <a:solidFill>
                  <a:srgbClr val="FF0000"/>
                </a:solidFill>
              </a:rPr>
              <a:t>Ключи, от помещений и сейфов должны быть учтены в журнале учета хранилищ</a:t>
            </a:r>
            <a:r>
              <a:rPr lang="ru-RU" dirty="0"/>
              <a:t>. </a:t>
            </a:r>
            <a:r>
              <a:rPr lang="ru-RU" dirty="0" smtClean="0"/>
              <a:t>Выдача ключей осуществляется по перечню допущенных лиц с занесением в журнал выдачи ключей. Хранение ключей осуществляется у дежурного (сторож, вахтер, охранник, и т.д.). Входные двери оснащаются средствами опечатывания. </a:t>
            </a:r>
            <a:r>
              <a:rPr lang="ru-RU" dirty="0" smtClean="0"/>
              <a:t>Личные печати учитываются в журнале учета печатей</a:t>
            </a:r>
            <a:r>
              <a:rPr lang="ru-RU" dirty="0" smtClean="0"/>
              <a:t>;</a:t>
            </a:r>
            <a:endParaRPr lang="ru-RU" dirty="0"/>
          </a:p>
          <a:p>
            <a:pPr marL="457200" indent="-457200" algn="just">
              <a:buAutoNum type="arabicParenR"/>
            </a:pPr>
            <a:r>
              <a:rPr lang="ru-RU" dirty="0"/>
              <a:t>Утверждения правил доступа в Помещения в рабочее и нерабочее время, а также в нештатных </a:t>
            </a:r>
            <a:r>
              <a:rPr lang="ru-RU" dirty="0" smtClean="0"/>
              <a:t>ситуациях (порядок, инструкция, регламент доступа в помещение)</a:t>
            </a:r>
            <a:r>
              <a:rPr lang="en-US" dirty="0" smtClean="0"/>
              <a:t>;</a:t>
            </a:r>
            <a:endParaRPr lang="ru-RU" dirty="0"/>
          </a:p>
          <a:p>
            <a:pPr marL="457200" indent="-457200" algn="just">
              <a:buAutoNum type="arabicParenR"/>
            </a:pPr>
            <a:r>
              <a:rPr lang="ru-RU" dirty="0"/>
              <a:t>Утверждения перечня лиц, имеющих право доступа в Помещения</a:t>
            </a:r>
            <a:r>
              <a:rPr lang="ru-RU" dirty="0" smtClean="0"/>
              <a:t>. Может быть утвержден в составе правил доступа в помещения.</a:t>
            </a:r>
            <a:endParaRPr lang="ru-RU" dirty="0"/>
          </a:p>
          <a:p>
            <a:pPr marL="457200" indent="-457200" algn="just">
              <a:buAutoNum type="arabicParenR"/>
            </a:pPr>
            <a:r>
              <a:rPr lang="ru-RU" dirty="0"/>
              <a:t>Окна </a:t>
            </a:r>
            <a:r>
              <a:rPr lang="ru-RU" dirty="0" err="1"/>
              <a:t>спецпомещений</a:t>
            </a:r>
            <a:r>
              <a:rPr lang="ru-RU" dirty="0"/>
              <a:t>, расположенных на первых или последних этажах зданий, а также окна, находящиеся около пожарных лестниц и других мест, откуда возможно проникновение в </a:t>
            </a:r>
            <a:r>
              <a:rPr lang="ru-RU" dirty="0" err="1"/>
              <a:t>спецпомещения</a:t>
            </a:r>
            <a:r>
              <a:rPr lang="ru-RU" dirty="0"/>
              <a:t> посторонних лиц, необходимо оборудовать металлическими решетками, или ставнями, или охранной сигнализацией, или другими средствами, препятствующими неконтролируемому проникновению в </a:t>
            </a:r>
            <a:r>
              <a:rPr lang="ru-RU" dirty="0" err="1"/>
              <a:t>спецпомещения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1345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AC759D-A92F-4C88-BD43-9B1594D05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235" y="298763"/>
            <a:ext cx="11269079" cy="634463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Обеспечение сохранности ключевых носителей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Достигается путем: </a:t>
            </a:r>
          </a:p>
          <a:p>
            <a:pPr marL="457200" indent="-457200" algn="just">
              <a:buAutoNum type="arabicParenR"/>
            </a:pPr>
            <a:r>
              <a:rPr lang="ru-RU" dirty="0"/>
              <a:t>Осуществления хранения </a:t>
            </a:r>
            <a:r>
              <a:rPr lang="ru-RU" dirty="0" smtClean="0"/>
              <a:t>ключевых носителей в </a:t>
            </a:r>
            <a:r>
              <a:rPr lang="ru-RU" dirty="0"/>
              <a:t>сейфах (металлических шкафах), оборудованных внутренними замками с двумя или более дубликатами ключей и приспособлениями для опечатывания замочных скважин или кодовыми замками.</a:t>
            </a:r>
          </a:p>
          <a:p>
            <a:pPr marL="457200" indent="-457200" algn="just">
              <a:buAutoNum type="arabicParenR"/>
            </a:pPr>
            <a:r>
              <a:rPr lang="ru-RU" dirty="0"/>
              <a:t>Осуществления </a:t>
            </a:r>
            <a:r>
              <a:rPr lang="ru-RU" dirty="0" err="1"/>
              <a:t>поэкземплярного</a:t>
            </a:r>
            <a:r>
              <a:rPr lang="ru-RU" dirty="0"/>
              <a:t> учета </a:t>
            </a:r>
            <a:r>
              <a:rPr lang="ru-RU" dirty="0" smtClean="0"/>
              <a:t>ключевых носителей, </a:t>
            </a:r>
            <a:r>
              <a:rPr lang="ru-RU" dirty="0"/>
              <a:t>который достигается путем ведения журнала учета </a:t>
            </a:r>
            <a:r>
              <a:rPr lang="ru-RU" dirty="0" smtClean="0"/>
              <a:t>ключевых носителей. Допускается ведение учета ключевых носителей в журнале </a:t>
            </a:r>
            <a:r>
              <a:rPr lang="ru-RU" dirty="0" err="1" smtClean="0"/>
              <a:t>поэкземплярного</a:t>
            </a:r>
            <a:r>
              <a:rPr lang="ru-RU" dirty="0" smtClean="0"/>
              <a:t> учета средств криптографической защиты информации. При ведении учета необходимо учитывать, что учетный номер присваивается ключевому документу, т.е. при перезаписи ключей необходимо вывести носитель из эксплуатации с занесением факта вывода в журнал, а затем учесть заново, присвоив ему новый номер.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615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5FC4BD2-AF28-4880-82C5-AEF1F41D4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928" y="149288"/>
            <a:ext cx="10196060" cy="642879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Физические лица допускаются к работе с СКЗИ согласно перечню пользователей СКЗИ, утверждаемому </a:t>
            </a:r>
            <a:r>
              <a:rPr lang="ru-RU" dirty="0" smtClean="0"/>
              <a:t>актом руководителя организации по результатам сдачи зачетов после обучения правилам пользования СКЗИ </a:t>
            </a:r>
            <a:r>
              <a:rPr lang="ru-RU" dirty="0"/>
              <a:t>(п.19)</a:t>
            </a:r>
          </a:p>
          <a:p>
            <a:pPr algn="just"/>
            <a:r>
              <a:rPr lang="ru-RU" dirty="0" smtClean="0"/>
              <a:t>Используемые </a:t>
            </a:r>
            <a:r>
              <a:rPr lang="ru-RU" dirty="0"/>
              <a:t>или хранимые средства криптографической защиты информации (далее – СКЗИ), эксплуатационная и техническая документация к ним, ключевые документы подлежат </a:t>
            </a:r>
            <a:r>
              <a:rPr lang="ru-RU" dirty="0" err="1"/>
              <a:t>поэкземплярному</a:t>
            </a:r>
            <a:r>
              <a:rPr lang="ru-RU" dirty="0"/>
              <a:t> учету. (Пункты 26-27 Инструкции)</a:t>
            </a:r>
          </a:p>
          <a:p>
            <a:pPr marL="0" indent="0" algn="just">
              <a:buNone/>
            </a:pPr>
            <a:r>
              <a:rPr lang="ru-RU" b="1" dirty="0"/>
              <a:t>В каждой организации должно быть обеспечено</a:t>
            </a:r>
            <a:r>
              <a:rPr lang="ru-RU" dirty="0"/>
              <a:t>: </a:t>
            </a:r>
          </a:p>
          <a:p>
            <a:pPr marL="0" indent="0" algn="just">
              <a:buNone/>
            </a:pPr>
            <a:r>
              <a:rPr lang="ru-RU" dirty="0"/>
              <a:t>Наличие журнала </a:t>
            </a:r>
            <a:r>
              <a:rPr lang="ru-RU" dirty="0" err="1"/>
              <a:t>поэкземплярного</a:t>
            </a:r>
            <a:r>
              <a:rPr lang="ru-RU" dirty="0"/>
              <a:t> учета средств криптографической защиты информации, эксплуатационной и технической документации к ним, ключевых документов. </a:t>
            </a:r>
            <a:r>
              <a:rPr lang="ru-RU" dirty="0" smtClean="0"/>
              <a:t>При необходимости по решению руководителя </a:t>
            </a:r>
            <a:r>
              <a:rPr lang="ru-RU" dirty="0"/>
              <a:t>ведется отдельный </a:t>
            </a:r>
            <a:r>
              <a:rPr lang="ru-RU" dirty="0" smtClean="0"/>
              <a:t>журнал </a:t>
            </a:r>
            <a:r>
              <a:rPr lang="ru-RU" dirty="0"/>
              <a:t>учета ключевых </a:t>
            </a:r>
            <a:r>
              <a:rPr lang="ru-RU" dirty="0" smtClean="0"/>
              <a:t>носителей, иначе ключевые носители учитываются в журнале </a:t>
            </a:r>
            <a:r>
              <a:rPr lang="ru-RU" dirty="0" err="1" smtClean="0"/>
              <a:t>поэкземплярного</a:t>
            </a:r>
            <a:r>
              <a:rPr lang="ru-RU" dirty="0" smtClean="0"/>
              <a:t> учета СКЗИ.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Учету подлежат</a:t>
            </a:r>
            <a:r>
              <a:rPr lang="ru-RU" dirty="0" smtClean="0"/>
              <a:t>: дистрибутивы на материальных носителях, ключевые </a:t>
            </a:r>
            <a:r>
              <a:rPr lang="ru-RU" dirty="0"/>
              <a:t>документы, формуляры</a:t>
            </a:r>
            <a:r>
              <a:rPr lang="ru-RU" dirty="0" smtClean="0"/>
              <a:t>, правила пользования СКЗИ, установленные экземпляры СКЗИ либо программно-аппаратные (аппаратные) комплексы СКЗИ в случае их использования.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079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8ACD91A-7814-4509-9829-74DC62F8A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871" y="364077"/>
            <a:ext cx="9934802" cy="6260658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ru-RU" dirty="0"/>
              <a:t>Пользователи СКЗИ обязаны (п. 20):</a:t>
            </a:r>
          </a:p>
          <a:p>
            <a:pPr marL="457200" indent="-457200" algn="just" fontAlgn="base">
              <a:buFont typeface="+mj-lt"/>
              <a:buAutoNum type="arabicPeriod"/>
            </a:pPr>
            <a:r>
              <a:rPr lang="ru-RU" dirty="0"/>
              <a:t>не разглашать конфиденциальную информацию, к которой они допущены, рубежи ее защиты, в том числе сведения о </a:t>
            </a:r>
            <a:r>
              <a:rPr lang="ru-RU" dirty="0" err="1"/>
              <a:t>криптоключах</a:t>
            </a:r>
            <a:r>
              <a:rPr lang="ru-RU" dirty="0"/>
              <a:t>;</a:t>
            </a:r>
          </a:p>
          <a:p>
            <a:pPr marL="457200" indent="-457200" algn="just" fontAlgn="base">
              <a:buFont typeface="+mj-lt"/>
              <a:buAutoNum type="arabicPeriod"/>
            </a:pPr>
            <a:r>
              <a:rPr lang="ru-RU" dirty="0"/>
              <a:t>соблюдать требования к обеспечению безопасности конфиденциальной информации с использованием СКЗИ;</a:t>
            </a:r>
          </a:p>
          <a:p>
            <a:pPr marL="457200" indent="-457200" algn="just" fontAlgn="base">
              <a:buFont typeface="+mj-lt"/>
              <a:buAutoNum type="arabicPeriod"/>
            </a:pPr>
            <a:r>
              <a:rPr lang="ru-RU" dirty="0"/>
              <a:t>сообщать </a:t>
            </a:r>
            <a:r>
              <a:rPr lang="ru-RU" dirty="0" smtClean="0"/>
              <a:t>руководителю или ответственному за эксплуатацию СКЗИ в организации о </a:t>
            </a:r>
            <a:r>
              <a:rPr lang="ru-RU" dirty="0"/>
              <a:t>ставших им известными попытках посторонних лиц получить сведения об используемых СКЗИ или ключевых документах к ним;</a:t>
            </a:r>
          </a:p>
          <a:p>
            <a:pPr marL="457200" indent="-457200" algn="just" fontAlgn="base">
              <a:buFont typeface="+mj-lt"/>
              <a:buAutoNum type="arabicPeriod"/>
            </a:pPr>
            <a:r>
              <a:rPr lang="ru-RU" dirty="0" smtClean="0"/>
              <a:t>Сдать с оформлением соответствующего акта передачи </a:t>
            </a:r>
            <a:r>
              <a:rPr lang="ru-RU" dirty="0"/>
              <a:t>СКЗИ, эксплуатационную и техническую документацию к ним, ключевые </a:t>
            </a:r>
            <a:r>
              <a:rPr lang="ru-RU" dirty="0" smtClean="0"/>
              <a:t>документы, </a:t>
            </a:r>
            <a:r>
              <a:rPr lang="ru-RU" dirty="0"/>
              <a:t>при увольнении или отстранении от исполнения обязанностей, связанных с использованием СКЗИ;</a:t>
            </a:r>
          </a:p>
          <a:p>
            <a:pPr marL="457200" indent="-457200" algn="just" fontAlgn="base">
              <a:buFont typeface="+mj-lt"/>
              <a:buAutoNum type="arabicPeriod"/>
            </a:pPr>
            <a:r>
              <a:rPr lang="ru-RU" dirty="0"/>
              <a:t>немедленно уведомлять </a:t>
            </a:r>
            <a:r>
              <a:rPr lang="ru-RU" dirty="0" smtClean="0"/>
              <a:t>руководителя </a:t>
            </a:r>
            <a:r>
              <a:rPr lang="ru-RU" dirty="0"/>
              <a:t>или </a:t>
            </a:r>
            <a:r>
              <a:rPr lang="ru-RU" dirty="0" smtClean="0"/>
              <a:t>ответственного </a:t>
            </a:r>
            <a:r>
              <a:rPr lang="ru-RU" dirty="0"/>
              <a:t>за эксплуатацию СКЗИ в организации о </a:t>
            </a:r>
            <a:r>
              <a:rPr lang="ru-RU" dirty="0"/>
              <a:t>фактах утраты или недостачи СКЗИ, ключевых документов к ним, ключей от помещений, хранилищ, личных печатей и о других фактах, которые могут привести к разглашению защищаемых сведений конфиденциального характера, а также о причинах и условиях возможной утечки таких сведений.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3665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278</TotalTime>
  <Words>1202</Words>
  <Application>Microsoft Office PowerPoint</Application>
  <PresentationFormat>Широкоэкранный</PresentationFormat>
  <Paragraphs>63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Ион</vt:lpstr>
      <vt:lpstr>Вопросы криптографической защиты информации</vt:lpstr>
      <vt:lpstr>Криптографические средства защиты информации</vt:lpstr>
      <vt:lpstr>Нормативно-правовые требования</vt:lpstr>
      <vt:lpstr>Приказ ФСБ РФ от 9 февраля 2005 г. № 66 (Положение ПКЗ-2005)»</vt:lpstr>
      <vt:lpstr>Приказ ФСБ России от 10.07.2014 № 378</vt:lpstr>
      <vt:lpstr>Приказ ФАПСИ от 13.06.2001 № 152(ключевые требования)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 из эксплуатации СКЗИ и их уничтожение (пункты 42, 47 Инструкции)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 криптографической защиты информации</dc:title>
  <dc:creator>Fara0n</dc:creator>
  <cp:lastModifiedBy>User</cp:lastModifiedBy>
  <cp:revision>20</cp:revision>
  <dcterms:created xsi:type="dcterms:W3CDTF">2023-06-06T15:00:35Z</dcterms:created>
  <dcterms:modified xsi:type="dcterms:W3CDTF">2025-01-23T05:22:06Z</dcterms:modified>
</cp:coreProperties>
</file>